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8288000" cy="10287000"/>
  <p:notesSz cx="6858000" cy="9144000"/>
  <p:embeddedFontLst>
    <p:embeddedFont>
      <p:font typeface="Anton" panose="020B0604020202020204" charset="0"/>
      <p:regular r:id="rId9"/>
    </p:embeddedFont>
    <p:embeddedFont>
      <p:font typeface="Book Antiqua" panose="02040602050305030304" pitchFamily="18" charset="0"/>
      <p:regular r:id="rId10"/>
      <p:bold r:id="rId11"/>
      <p:italic r:id="rId12"/>
      <p:bold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Lora" panose="020B0604020202020204" charset="0"/>
      <p:regular r:id="rId18"/>
    </p:embeddedFont>
    <p:embeddedFont>
      <p:font typeface="Lora Bold" panose="020B0604020202020204" charset="0"/>
      <p:regular r:id="rId19"/>
    </p:embeddedFont>
    <p:embeddedFont>
      <p:font typeface="Lora Italics" panose="020B0604020202020204" charset="0"/>
      <p:regular r:id="rId20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300" y="-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73B86C-2327-4951-A25E-8B4A0AA5A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FCA577-42BE-4AC8-897F-2D6EE0662AAB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16A70-AC62-4058-B434-25BFFD46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04A11-F51B-492E-82C3-4E21F96F8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65D777-8865-4775-BA80-EFE931F784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4071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77D6B-22D9-4034-8FC8-367281DD8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9289B7-62D8-4B19-8554-02FE1636BE58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EA05-0FBB-46A9-AAAD-BDA59E6AF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40F81-AE63-4E4F-BD27-2C4A6C4CF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B6D937-14BE-4B7C-A994-B1CA6358C7A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4487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18DE5-C478-4FFD-9B90-10BF65414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446448-91C6-43CE-822E-9BFC4E7846D7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17267-F0C7-4439-ADDD-BDAE5FBD5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04199-25D0-4A5F-9FAD-37EBEF666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49AC53-5462-4383-9CC7-ED254724D2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6687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7A422-1D73-471B-99E4-D68DED526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CF4062-0EEE-4688-B81C-B76B97B1A7C6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9EC62-CDFE-45ED-A63E-AF20234FB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C4F10-26FB-447D-93F5-9D9DD83DC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03AE79-7FCE-4315-8BDD-1A19DC90DC8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6903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3667B-C353-4B5E-90D8-DD8F697F2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7CE3D6-4ECA-49DB-836F-031A3B5C5013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5A349-03D6-4244-8501-55B4300C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1B00E-6FAA-4B19-8664-C335AAF3B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DA7F6F-1072-4A31-BAC0-B6027EA6FB6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3922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8AD7B9F-36A6-4C3D-9B48-295371700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C5FE8D-7F42-4694-BB11-C70BE5F95649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8BDADF2-B696-4139-A46E-D14AC6717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779FD3A-C0D0-4D42-A80F-5EFFE3E42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781393-A6E9-4596-BC61-8C86010CFAD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7546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735B244-C505-4669-B296-3F3D65C16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CAA0A5-928B-4B77-8F00-E053F9DF73A2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54FEEEB-A7B8-4020-8656-35FC5F43A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0176E86-C91D-43E1-9AD0-4A0CBCFEB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114D03-655C-4C50-84A9-58D9599F711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2932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04B4DA8-A501-4B93-96B5-FF2D16A8E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7D6BA9-1706-4D6F-9CF4-7EAEE3D6C6E6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F3775D7-5C0D-4820-9017-9B2015520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E38C23-74B7-44F7-AB61-459750FE3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83EFA9-10D6-4816-A210-D897761A4FD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1840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8EA30E1-D0BE-4DE0-A471-B8512471F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6A1D6A-BDB9-4AB1-A4E6-A19E114E54F9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92827E6-3380-4939-BB6F-5B36E20B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15A6DE6-99B2-4B35-A925-D3ED21ADE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29C0C-2ED5-464D-8E6E-F5ABCF4B385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3447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1315C09-FE53-4349-AFE5-B633C8C49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4FA497-D0EC-4182-B14E-754E33FD973F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92E0BC5-92D7-4EA5-8671-975310A9D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79879CE-59E3-469C-ADEF-C2E9D7D8C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2FBF90-6525-4968-9BA4-4044D06FDB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5849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34D60BB-F058-414B-B702-C958746E2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2E10F7-E12B-424A-99B3-CF3814C16038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28EF66C-C059-4847-A5AC-BE6664FC4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4C4431A-8B7F-416C-BEC7-6E4B6009F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F4DFF8-CA7D-49D8-89B1-E15A8D0DDF6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1555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D88E02A-1943-4AB4-90A2-CCD3628201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B6E1C4E-7664-47A0-B37C-B53107C008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324F0-C39B-4A3D-A675-4E18168D80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83D96E19-B2E3-46D2-BC3B-79FFC9BDF04F}" type="datetimeFigureOut">
              <a:rPr lang="en-US"/>
              <a:pPr>
                <a:defRPr/>
              </a:pPr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47EF0-B254-4EC8-9F98-F5D62D489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E6873-ECA9-4C52-A1F7-1ABFC84120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DD244450-4C34-4075-976A-7464577BFE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2.png"/><Relationship Id="rId7" Type="http://schemas.openxmlformats.org/officeDocument/2006/relationships/image" Target="../media/image14.jpeg"/><Relationship Id="rId12" Type="http://schemas.openxmlformats.org/officeDocument/2006/relationships/hyperlink" Target="https://siddardha.m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11" Type="http://schemas.openxmlformats.org/officeDocument/2006/relationships/image" Target="../media/image17.jpeg"/><Relationship Id="rId5" Type="http://schemas.openxmlformats.org/officeDocument/2006/relationships/image" Target="../media/image11.jpeg"/><Relationship Id="rId10" Type="http://schemas.openxmlformats.org/officeDocument/2006/relationships/image" Target="../media/image12.jpeg"/><Relationship Id="rId4" Type="http://schemas.openxmlformats.org/officeDocument/2006/relationships/image" Target="../media/image3.png"/><Relationship Id="rId9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discord.gg/ZtsQUYgJDf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1526"/>
            </a:gs>
            <a:gs pos="50000">
              <a:srgbClr val="03346E"/>
            </a:gs>
            <a:gs pos="100000">
              <a:srgbClr val="305E94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Freeform 2">
            <a:extLst>
              <a:ext uri="{FF2B5EF4-FFF2-40B4-BE49-F238E27FC236}">
                <a16:creationId xmlns:a16="http://schemas.microsoft.com/office/drawing/2014/main" id="{CDA6A7B0-6EC0-4BC3-920B-B0885FA73569}"/>
              </a:ext>
            </a:extLst>
          </p:cNvPr>
          <p:cNvSpPr>
            <a:spLocks/>
          </p:cNvSpPr>
          <p:nvPr/>
        </p:nvSpPr>
        <p:spPr bwMode="auto">
          <a:xfrm>
            <a:off x="16868775" y="249238"/>
            <a:ext cx="1276350" cy="1141412"/>
          </a:xfrm>
          <a:custGeom>
            <a:avLst/>
            <a:gdLst>
              <a:gd name="T0" fmla="*/ 0 w 1276995"/>
              <a:gd name="T1" fmla="*/ 0 h 1141344"/>
              <a:gd name="T2" fmla="*/ 1270560 w 1276995"/>
              <a:gd name="T3" fmla="*/ 0 h 1141344"/>
              <a:gd name="T4" fmla="*/ 1270560 w 1276995"/>
              <a:gd name="T5" fmla="*/ 1142024 h 1141344"/>
              <a:gd name="T6" fmla="*/ 0 w 1276995"/>
              <a:gd name="T7" fmla="*/ 1142024 h 1141344"/>
              <a:gd name="T8" fmla="*/ 0 w 1276995"/>
              <a:gd name="T9" fmla="*/ 0 h 11413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76995" h="1141344">
                <a:moveTo>
                  <a:pt x="0" y="0"/>
                </a:moveTo>
                <a:lnTo>
                  <a:pt x="1276995" y="0"/>
                </a:lnTo>
                <a:lnTo>
                  <a:pt x="1276995" y="1141344"/>
                </a:lnTo>
                <a:lnTo>
                  <a:pt x="0" y="114134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051" name="Freeform 3">
            <a:extLst>
              <a:ext uri="{FF2B5EF4-FFF2-40B4-BE49-F238E27FC236}">
                <a16:creationId xmlns:a16="http://schemas.microsoft.com/office/drawing/2014/main" id="{2C7DC69F-7DBB-4A71-96C5-01895E98F847}"/>
              </a:ext>
            </a:extLst>
          </p:cNvPr>
          <p:cNvSpPr>
            <a:spLocks/>
          </p:cNvSpPr>
          <p:nvPr/>
        </p:nvSpPr>
        <p:spPr bwMode="auto">
          <a:xfrm>
            <a:off x="0" y="0"/>
            <a:ext cx="4754563" cy="1866900"/>
          </a:xfrm>
          <a:custGeom>
            <a:avLst/>
            <a:gdLst>
              <a:gd name="T0" fmla="*/ 0 w 4754024"/>
              <a:gd name="T1" fmla="*/ 0 h 1867652"/>
              <a:gd name="T2" fmla="*/ 4759415 w 4754024"/>
              <a:gd name="T3" fmla="*/ 0 h 1867652"/>
              <a:gd name="T4" fmla="*/ 4759415 w 4754024"/>
              <a:gd name="T5" fmla="*/ 1860146 h 1867652"/>
              <a:gd name="T6" fmla="*/ 0 w 4754024"/>
              <a:gd name="T7" fmla="*/ 1860146 h 1867652"/>
              <a:gd name="T8" fmla="*/ 0 w 4754024"/>
              <a:gd name="T9" fmla="*/ 0 h 186765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754024" h="1867652">
                <a:moveTo>
                  <a:pt x="0" y="0"/>
                </a:moveTo>
                <a:lnTo>
                  <a:pt x="4754024" y="0"/>
                </a:lnTo>
                <a:lnTo>
                  <a:pt x="4754024" y="1867652"/>
                </a:lnTo>
                <a:lnTo>
                  <a:pt x="0" y="1867652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87B2582F-BC87-41E8-B34F-23863718598F}"/>
              </a:ext>
            </a:extLst>
          </p:cNvPr>
          <p:cNvSpPr txBox="1"/>
          <p:nvPr/>
        </p:nvSpPr>
        <p:spPr>
          <a:xfrm>
            <a:off x="1181100" y="3175000"/>
            <a:ext cx="15925800" cy="1550988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eaLnBrk="1" fontAlgn="auto" hangingPunct="1">
              <a:lnSpc>
                <a:spcPts val="11151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966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FANTOMCODE ‘25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1B321322-D418-4218-88F7-B33BFDA8D79D}"/>
              </a:ext>
            </a:extLst>
          </p:cNvPr>
          <p:cNvSpPr txBox="1"/>
          <p:nvPr/>
        </p:nvSpPr>
        <p:spPr>
          <a:xfrm>
            <a:off x="4654550" y="4640263"/>
            <a:ext cx="8978900" cy="754062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eaLnBrk="1" fontAlgn="auto" hangingPunct="1">
              <a:lnSpc>
                <a:spcPts val="6222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44" i="1">
                <a:solidFill>
                  <a:srgbClr val="FFFFFF"/>
                </a:solidFill>
                <a:latin typeface="Lora Italics"/>
                <a:ea typeface="Lora Italics"/>
                <a:cs typeface="Lora Italics"/>
                <a:sym typeface="Lora Italics"/>
              </a:rPr>
              <a:t>24-Hour National Level Hackathon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DCF0085D-6638-4FD2-AE31-2FBD62093527}"/>
              </a:ext>
            </a:extLst>
          </p:cNvPr>
          <p:cNvSpPr txBox="1"/>
          <p:nvPr/>
        </p:nvSpPr>
        <p:spPr>
          <a:xfrm>
            <a:off x="4497388" y="6208713"/>
            <a:ext cx="9977437" cy="24701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eaLnBrk="1" fontAlgn="auto" hangingPunct="1">
              <a:lnSpc>
                <a:spcPts val="486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47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Team Name: Radiance</a:t>
            </a:r>
          </a:p>
          <a:p>
            <a:pPr eaLnBrk="1" fontAlgn="auto" hangingPunct="1">
              <a:lnSpc>
                <a:spcPts val="4860"/>
              </a:lnSpc>
              <a:spcAft>
                <a:spcPts val="0"/>
              </a:spcAft>
              <a:defRPr/>
            </a:pPr>
            <a:r>
              <a:rPr lang="en-US" sz="347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Team Members 1:Dhruva Prashant Patavardhan</a:t>
            </a:r>
          </a:p>
          <a:p>
            <a:pPr eaLnBrk="1" fontAlgn="auto" hangingPunct="1">
              <a:lnSpc>
                <a:spcPts val="4860"/>
              </a:lnSpc>
              <a:spcAft>
                <a:spcPts val="0"/>
              </a:spcAft>
              <a:defRPr/>
            </a:pPr>
            <a:r>
              <a:rPr lang="en-US" sz="347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Team Member 2: </a:t>
            </a:r>
            <a:r>
              <a:rPr lang="en-US" sz="3471" dirty="0" err="1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Billava</a:t>
            </a:r>
            <a:r>
              <a:rPr lang="en-US" sz="347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-US" sz="3471" dirty="0" err="1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Srujan</a:t>
            </a:r>
            <a:r>
              <a:rPr lang="en-US" sz="347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 Macha</a:t>
            </a:r>
          </a:p>
          <a:p>
            <a:pPr eaLnBrk="1" fontAlgn="auto" hangingPunct="1">
              <a:lnSpc>
                <a:spcPts val="4860"/>
              </a:lnSpc>
              <a:spcAft>
                <a:spcPts val="0"/>
              </a:spcAft>
              <a:defRPr/>
            </a:pPr>
            <a:r>
              <a:rPr lang="en-US" sz="347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Team Member 3:Chintada </a:t>
            </a:r>
            <a:r>
              <a:rPr lang="en-US" sz="3471" dirty="0" err="1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Siddardha</a:t>
            </a:r>
            <a:r>
              <a:rPr lang="en-US" sz="347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 Chaitanya</a:t>
            </a:r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28F4614D-4BF7-4240-8892-F18A8DEDFEBC}"/>
              </a:ext>
            </a:extLst>
          </p:cNvPr>
          <p:cNvSpPr/>
          <p:nvPr/>
        </p:nvSpPr>
        <p:spPr>
          <a:xfrm>
            <a:off x="0" y="9027721"/>
            <a:ext cx="9261285" cy="1555630"/>
          </a:xfrm>
          <a:custGeom>
            <a:avLst/>
            <a:gdLst/>
            <a:ahLst/>
            <a:cxnLst/>
            <a:rect l="l" t="t" r="r" b="b"/>
            <a:pathLst>
              <a:path w="9261285" h="1555630">
                <a:moveTo>
                  <a:pt x="0" y="0"/>
                </a:moveTo>
                <a:lnTo>
                  <a:pt x="9261285" y="0"/>
                </a:lnTo>
                <a:lnTo>
                  <a:pt x="9261285" y="1555630"/>
                </a:lnTo>
                <a:lnTo>
                  <a:pt x="0" y="15556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</a:blip>
            <a:stretch>
              <a:fillRect r="-929" b="-203223"/>
            </a:stretch>
          </a:blipFill>
        </p:spPr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316BF48A-F0EA-495A-BFD4-094E0F50E7FA}"/>
              </a:ext>
            </a:extLst>
          </p:cNvPr>
          <p:cNvSpPr/>
          <p:nvPr/>
        </p:nvSpPr>
        <p:spPr>
          <a:xfrm>
            <a:off x="9347365" y="9027721"/>
            <a:ext cx="8940635" cy="1374687"/>
          </a:xfrm>
          <a:custGeom>
            <a:avLst/>
            <a:gdLst/>
            <a:ahLst/>
            <a:cxnLst/>
            <a:rect l="l" t="t" r="r" b="b"/>
            <a:pathLst>
              <a:path w="8940635" h="1374687">
                <a:moveTo>
                  <a:pt x="0" y="0"/>
                </a:moveTo>
                <a:lnTo>
                  <a:pt x="8940635" y="0"/>
                </a:lnTo>
                <a:lnTo>
                  <a:pt x="8940635" y="1374687"/>
                </a:lnTo>
                <a:lnTo>
                  <a:pt x="0" y="13746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</a:blip>
            <a:stretch>
              <a:fillRect r="-4549" b="-243135"/>
            </a:stretch>
          </a:blipFill>
        </p:spPr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2061" name="Freeform 9">
            <a:extLst>
              <a:ext uri="{FF2B5EF4-FFF2-40B4-BE49-F238E27FC236}">
                <a16:creationId xmlns:a16="http://schemas.microsoft.com/office/drawing/2014/main" id="{F89E64BE-0E34-4963-9CAC-A7B4DFEE9DF5}"/>
              </a:ext>
            </a:extLst>
          </p:cNvPr>
          <p:cNvSpPr>
            <a:spLocks/>
          </p:cNvSpPr>
          <p:nvPr/>
        </p:nvSpPr>
        <p:spPr bwMode="auto">
          <a:xfrm rot="-1082862">
            <a:off x="-4452938" y="1108075"/>
            <a:ext cx="6742113" cy="7577138"/>
          </a:xfrm>
          <a:custGeom>
            <a:avLst/>
            <a:gdLst>
              <a:gd name="T0" fmla="*/ 0 w 6742679"/>
              <a:gd name="T1" fmla="*/ 0 h 7576616"/>
              <a:gd name="T2" fmla="*/ 6737019 w 6742679"/>
              <a:gd name="T3" fmla="*/ 0 h 7576616"/>
              <a:gd name="T4" fmla="*/ 6737019 w 6742679"/>
              <a:gd name="T5" fmla="*/ 7581835 h 7576616"/>
              <a:gd name="T6" fmla="*/ 0 w 6742679"/>
              <a:gd name="T7" fmla="*/ 7581835 h 7576616"/>
              <a:gd name="T8" fmla="*/ 0 w 6742679"/>
              <a:gd name="T9" fmla="*/ 0 h 757661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6742679" h="7576616">
                <a:moveTo>
                  <a:pt x="0" y="0"/>
                </a:moveTo>
                <a:lnTo>
                  <a:pt x="6742679" y="0"/>
                </a:lnTo>
                <a:lnTo>
                  <a:pt x="6742679" y="7576615"/>
                </a:lnTo>
                <a:lnTo>
                  <a:pt x="0" y="7576615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5">
              <a:alphaModFix amt="52000"/>
            </a:blip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062" name="Freeform 10">
            <a:extLst>
              <a:ext uri="{FF2B5EF4-FFF2-40B4-BE49-F238E27FC236}">
                <a16:creationId xmlns:a16="http://schemas.microsoft.com/office/drawing/2014/main" id="{C47904D5-9F98-4F41-9A43-6DD065F3A201}"/>
              </a:ext>
            </a:extLst>
          </p:cNvPr>
          <p:cNvSpPr>
            <a:spLocks/>
          </p:cNvSpPr>
          <p:nvPr/>
        </p:nvSpPr>
        <p:spPr bwMode="auto">
          <a:xfrm rot="-1534283">
            <a:off x="16060738" y="539750"/>
            <a:ext cx="8194675" cy="9207500"/>
          </a:xfrm>
          <a:custGeom>
            <a:avLst/>
            <a:gdLst>
              <a:gd name="T0" fmla="*/ 0 w 8193503"/>
              <a:gd name="T1" fmla="*/ 0 h 9206877"/>
              <a:gd name="T2" fmla="*/ 8205231 w 8193503"/>
              <a:gd name="T3" fmla="*/ 0 h 9206877"/>
              <a:gd name="T4" fmla="*/ 8205231 w 8193503"/>
              <a:gd name="T5" fmla="*/ 9213108 h 9206877"/>
              <a:gd name="T6" fmla="*/ 0 w 8193503"/>
              <a:gd name="T7" fmla="*/ 9213108 h 9206877"/>
              <a:gd name="T8" fmla="*/ 0 w 8193503"/>
              <a:gd name="T9" fmla="*/ 0 h 920687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8193503" h="9206877">
                <a:moveTo>
                  <a:pt x="0" y="0"/>
                </a:moveTo>
                <a:lnTo>
                  <a:pt x="8193503" y="0"/>
                </a:lnTo>
                <a:lnTo>
                  <a:pt x="8193503" y="9206878"/>
                </a:lnTo>
                <a:lnTo>
                  <a:pt x="0" y="920687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1526"/>
            </a:gs>
            <a:gs pos="50000">
              <a:srgbClr val="03346E"/>
            </a:gs>
            <a:gs pos="100000">
              <a:srgbClr val="305E94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Box 2">
            <a:extLst>
              <a:ext uri="{FF2B5EF4-FFF2-40B4-BE49-F238E27FC236}">
                <a16:creationId xmlns:a16="http://schemas.microsoft.com/office/drawing/2014/main" id="{EB3144AF-FA34-4E46-9FFF-80CA57CF8B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893763"/>
            <a:ext cx="7772400" cy="91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ts val="7563"/>
              </a:lnSpc>
              <a:spcBef>
                <a:spcPct val="0"/>
              </a:spcBef>
              <a:buFontTx/>
              <a:buNone/>
            </a:pPr>
            <a:r>
              <a:rPr lang="en-US" altLang="en-US" sz="5400">
                <a:solidFill>
                  <a:srgbClr val="FFFFFF"/>
                </a:solidFill>
                <a:latin typeface="Lora" charset="0"/>
                <a:cs typeface="Lora" charset="0"/>
                <a:sym typeface="Lora" charset="0"/>
              </a:rPr>
              <a:t>PROBLEM  STATEMENT</a:t>
            </a:r>
          </a:p>
        </p:txBody>
      </p:sp>
      <p:sp>
        <p:nvSpPr>
          <p:cNvPr id="3075" name="Freeform 3">
            <a:extLst>
              <a:ext uri="{FF2B5EF4-FFF2-40B4-BE49-F238E27FC236}">
                <a16:creationId xmlns:a16="http://schemas.microsoft.com/office/drawing/2014/main" id="{0303F5E7-F315-4BEF-8E3E-E840033B45DB}"/>
              </a:ext>
            </a:extLst>
          </p:cNvPr>
          <p:cNvSpPr>
            <a:spLocks/>
          </p:cNvSpPr>
          <p:nvPr/>
        </p:nvSpPr>
        <p:spPr bwMode="auto">
          <a:xfrm>
            <a:off x="0" y="-23813"/>
            <a:ext cx="4754563" cy="1868488"/>
          </a:xfrm>
          <a:custGeom>
            <a:avLst/>
            <a:gdLst>
              <a:gd name="T0" fmla="*/ 0 w 4754024"/>
              <a:gd name="T1" fmla="*/ 0 h 1867652"/>
              <a:gd name="T2" fmla="*/ 4759415 w 4754024"/>
              <a:gd name="T3" fmla="*/ 0 h 1867652"/>
              <a:gd name="T4" fmla="*/ 4759415 w 4754024"/>
              <a:gd name="T5" fmla="*/ 1876028 h 1867652"/>
              <a:gd name="T6" fmla="*/ 0 w 4754024"/>
              <a:gd name="T7" fmla="*/ 1876028 h 1867652"/>
              <a:gd name="T8" fmla="*/ 0 w 4754024"/>
              <a:gd name="T9" fmla="*/ 0 h 186765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754024" h="1867652">
                <a:moveTo>
                  <a:pt x="0" y="0"/>
                </a:moveTo>
                <a:lnTo>
                  <a:pt x="4754024" y="0"/>
                </a:lnTo>
                <a:lnTo>
                  <a:pt x="4754024" y="1867652"/>
                </a:lnTo>
                <a:lnTo>
                  <a:pt x="0" y="1867652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76" name="Freeform 4">
            <a:extLst>
              <a:ext uri="{FF2B5EF4-FFF2-40B4-BE49-F238E27FC236}">
                <a16:creationId xmlns:a16="http://schemas.microsoft.com/office/drawing/2014/main" id="{06D5D1A2-BA04-4C84-9A23-CBDDC21AA0A9}"/>
              </a:ext>
            </a:extLst>
          </p:cNvPr>
          <p:cNvSpPr>
            <a:spLocks/>
          </p:cNvSpPr>
          <p:nvPr/>
        </p:nvSpPr>
        <p:spPr bwMode="auto">
          <a:xfrm>
            <a:off x="16868775" y="249238"/>
            <a:ext cx="1276350" cy="1141412"/>
          </a:xfrm>
          <a:custGeom>
            <a:avLst/>
            <a:gdLst>
              <a:gd name="T0" fmla="*/ 0 w 1276995"/>
              <a:gd name="T1" fmla="*/ 0 h 1141344"/>
              <a:gd name="T2" fmla="*/ 1270560 w 1276995"/>
              <a:gd name="T3" fmla="*/ 0 h 1141344"/>
              <a:gd name="T4" fmla="*/ 1270560 w 1276995"/>
              <a:gd name="T5" fmla="*/ 1142024 h 1141344"/>
              <a:gd name="T6" fmla="*/ 0 w 1276995"/>
              <a:gd name="T7" fmla="*/ 1142024 h 1141344"/>
              <a:gd name="T8" fmla="*/ 0 w 1276995"/>
              <a:gd name="T9" fmla="*/ 0 h 11413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76995" h="1141344">
                <a:moveTo>
                  <a:pt x="0" y="0"/>
                </a:moveTo>
                <a:lnTo>
                  <a:pt x="1276995" y="0"/>
                </a:lnTo>
                <a:lnTo>
                  <a:pt x="1276995" y="1141344"/>
                </a:lnTo>
                <a:lnTo>
                  <a:pt x="0" y="114134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77" name="TextBox 6">
            <a:extLst>
              <a:ext uri="{FF2B5EF4-FFF2-40B4-BE49-F238E27FC236}">
                <a16:creationId xmlns:a16="http://schemas.microsoft.com/office/drawing/2014/main" id="{4B514761-2A49-4CB4-85A3-AA740364D6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" y="2019300"/>
            <a:ext cx="10134600" cy="674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altLang="en-US" sz="4800">
                <a:solidFill>
                  <a:schemeClr val="bg1"/>
                </a:solidFill>
                <a:latin typeface="Book Antiqua" panose="02040602050305030304" pitchFamily="18" charset="0"/>
              </a:rPr>
              <a:t>Growing mental health crisis due to lack of accessible therapy and support.</a:t>
            </a:r>
          </a:p>
          <a:p>
            <a:pPr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altLang="en-US" sz="4800">
                <a:solidFill>
                  <a:schemeClr val="bg1"/>
                </a:solidFill>
                <a:latin typeface="Book Antiqua" panose="02040602050305030304" pitchFamily="18" charset="0"/>
              </a:rPr>
              <a:t>Challenges in therapy selection, medication adherence, and community support.</a:t>
            </a:r>
          </a:p>
          <a:p>
            <a:pPr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altLang="en-US" sz="4800">
                <a:solidFill>
                  <a:schemeClr val="bg1"/>
                </a:solidFill>
                <a:latin typeface="Book Antiqua" panose="02040602050305030304" pitchFamily="18" charset="0"/>
              </a:rPr>
              <a:t>Need for real-time professional guidance and relaxation techniques.</a:t>
            </a:r>
            <a:endParaRPr lang="en-IN" altLang="en-US" sz="480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3079" name="Picture 2">
            <a:extLst>
              <a:ext uri="{FF2B5EF4-FFF2-40B4-BE49-F238E27FC236}">
                <a16:creationId xmlns:a16="http://schemas.microsoft.com/office/drawing/2014/main" id="{5964266B-1259-4DDE-BB48-55DC1FCB9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9750" y="6465888"/>
            <a:ext cx="4095750" cy="2776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0" name="Picture 3">
            <a:extLst>
              <a:ext uri="{FF2B5EF4-FFF2-40B4-BE49-F238E27FC236}">
                <a16:creationId xmlns:a16="http://schemas.microsoft.com/office/drawing/2014/main" id="{B55534D9-F6E2-4BF1-B723-9B75967088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7600" y="6375400"/>
            <a:ext cx="4191000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81" name="TextBox 4">
            <a:extLst>
              <a:ext uri="{FF2B5EF4-FFF2-40B4-BE49-F238E27FC236}">
                <a16:creationId xmlns:a16="http://schemas.microsoft.com/office/drawing/2014/main" id="{FC1635CA-6ED3-41E2-A11A-456F198719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30200" y="5449888"/>
            <a:ext cx="16764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bg1"/>
                </a:solidFill>
              </a:rPr>
              <a:t>Fig 1</a:t>
            </a:r>
            <a:endParaRPr lang="en-IN" altLang="en-US" sz="1800">
              <a:solidFill>
                <a:schemeClr val="bg1"/>
              </a:solidFill>
            </a:endParaRPr>
          </a:p>
        </p:txBody>
      </p:sp>
      <p:sp>
        <p:nvSpPr>
          <p:cNvPr id="3082" name="TextBox 9">
            <a:extLst>
              <a:ext uri="{FF2B5EF4-FFF2-40B4-BE49-F238E27FC236}">
                <a16:creationId xmlns:a16="http://schemas.microsoft.com/office/drawing/2014/main" id="{2CA8DB58-0C13-46EE-9EB8-FF17536F60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91800" y="9401175"/>
            <a:ext cx="16764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bg1"/>
                </a:solidFill>
              </a:rPr>
              <a:t>Fig 2</a:t>
            </a:r>
            <a:endParaRPr lang="en-IN" altLang="en-US" sz="1800">
              <a:solidFill>
                <a:schemeClr val="bg1"/>
              </a:solidFill>
            </a:endParaRPr>
          </a:p>
        </p:txBody>
      </p:sp>
      <p:sp>
        <p:nvSpPr>
          <p:cNvPr id="3083" name="TextBox 10">
            <a:extLst>
              <a:ext uri="{FF2B5EF4-FFF2-40B4-BE49-F238E27FC236}">
                <a16:creationId xmlns:a16="http://schemas.microsoft.com/office/drawing/2014/main" id="{0C62DCD9-DFD0-4113-80F6-054C4E01A2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49500" y="9358313"/>
            <a:ext cx="16764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bg1"/>
                </a:solidFill>
              </a:rPr>
              <a:t>Fig 3</a:t>
            </a:r>
            <a:endParaRPr lang="en-IN" altLang="en-US" sz="1800">
              <a:solidFill>
                <a:schemeClr val="bg1"/>
              </a:solidFill>
            </a:endParaRPr>
          </a:p>
        </p:txBody>
      </p:sp>
      <p:sp>
        <p:nvSpPr>
          <p:cNvPr id="3084" name="Rectangle 5">
            <a:extLst>
              <a:ext uri="{FF2B5EF4-FFF2-40B4-BE49-F238E27FC236}">
                <a16:creationId xmlns:a16="http://schemas.microsoft.com/office/drawing/2014/main" id="{0F7A3CF4-D38D-464D-90B6-FDE6960602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0650" y="9815513"/>
            <a:ext cx="71755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IN" altLang="en-US" sz="1800">
                <a:solidFill>
                  <a:schemeClr val="bg1"/>
                </a:solidFill>
              </a:rPr>
              <a:t>https://www.statista.com/chart/27749/discord-popularity-by-country-gcs/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926524-B82C-4091-9CFF-CF46FC77F0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4588" y="2012950"/>
            <a:ext cx="7515225" cy="332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FD9CF8-F16E-4096-9F06-D8B88380F2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0" y="5691188"/>
            <a:ext cx="853440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IN" altLang="en-US" sz="1800">
                <a:solidFill>
                  <a:schemeClr val="bg1"/>
                </a:solidFill>
              </a:rPr>
              <a:t>https://sapienlabs.org/wp-content/uploads/2023/11/Mental-State-of-India-Report-October-2023.pdf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7" grpId="0"/>
      <p:bldP spid="3081" grpId="0"/>
      <p:bldP spid="3082" grpId="0"/>
      <p:bldP spid="3083" grpId="0"/>
      <p:bldP spid="3084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1526"/>
            </a:gs>
            <a:gs pos="50000">
              <a:srgbClr val="03346E"/>
            </a:gs>
            <a:gs pos="100000">
              <a:srgbClr val="305E94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reeform 2">
            <a:extLst>
              <a:ext uri="{FF2B5EF4-FFF2-40B4-BE49-F238E27FC236}">
                <a16:creationId xmlns:a16="http://schemas.microsoft.com/office/drawing/2014/main" id="{8DA5D228-4CD4-4D85-BAA2-E1649E184D45}"/>
              </a:ext>
            </a:extLst>
          </p:cNvPr>
          <p:cNvSpPr>
            <a:spLocks/>
          </p:cNvSpPr>
          <p:nvPr/>
        </p:nvSpPr>
        <p:spPr bwMode="auto">
          <a:xfrm>
            <a:off x="16868775" y="249238"/>
            <a:ext cx="1276350" cy="1141412"/>
          </a:xfrm>
          <a:custGeom>
            <a:avLst/>
            <a:gdLst>
              <a:gd name="T0" fmla="*/ 0 w 1276995"/>
              <a:gd name="T1" fmla="*/ 0 h 1141344"/>
              <a:gd name="T2" fmla="*/ 1270560 w 1276995"/>
              <a:gd name="T3" fmla="*/ 0 h 1141344"/>
              <a:gd name="T4" fmla="*/ 1270560 w 1276995"/>
              <a:gd name="T5" fmla="*/ 1142024 h 1141344"/>
              <a:gd name="T6" fmla="*/ 0 w 1276995"/>
              <a:gd name="T7" fmla="*/ 1142024 h 1141344"/>
              <a:gd name="T8" fmla="*/ 0 w 1276995"/>
              <a:gd name="T9" fmla="*/ 0 h 11413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76995" h="1141344">
                <a:moveTo>
                  <a:pt x="0" y="0"/>
                </a:moveTo>
                <a:lnTo>
                  <a:pt x="1276995" y="0"/>
                </a:lnTo>
                <a:lnTo>
                  <a:pt x="1276995" y="1141344"/>
                </a:lnTo>
                <a:lnTo>
                  <a:pt x="0" y="114134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099" name="Freeform 3">
            <a:extLst>
              <a:ext uri="{FF2B5EF4-FFF2-40B4-BE49-F238E27FC236}">
                <a16:creationId xmlns:a16="http://schemas.microsoft.com/office/drawing/2014/main" id="{ADB5F3D2-FDFC-4016-A626-0E6F231A8B2F}"/>
              </a:ext>
            </a:extLst>
          </p:cNvPr>
          <p:cNvSpPr>
            <a:spLocks/>
          </p:cNvSpPr>
          <p:nvPr/>
        </p:nvSpPr>
        <p:spPr bwMode="auto">
          <a:xfrm>
            <a:off x="0" y="-6350"/>
            <a:ext cx="4754563" cy="1866900"/>
          </a:xfrm>
          <a:custGeom>
            <a:avLst/>
            <a:gdLst>
              <a:gd name="T0" fmla="*/ 0 w 4754024"/>
              <a:gd name="T1" fmla="*/ 0 h 1867652"/>
              <a:gd name="T2" fmla="*/ 4759415 w 4754024"/>
              <a:gd name="T3" fmla="*/ 0 h 1867652"/>
              <a:gd name="T4" fmla="*/ 4759415 w 4754024"/>
              <a:gd name="T5" fmla="*/ 1860146 h 1867652"/>
              <a:gd name="T6" fmla="*/ 0 w 4754024"/>
              <a:gd name="T7" fmla="*/ 1860146 h 1867652"/>
              <a:gd name="T8" fmla="*/ 0 w 4754024"/>
              <a:gd name="T9" fmla="*/ 0 h 186765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754024" h="1867652">
                <a:moveTo>
                  <a:pt x="0" y="0"/>
                </a:moveTo>
                <a:lnTo>
                  <a:pt x="4754024" y="0"/>
                </a:lnTo>
                <a:lnTo>
                  <a:pt x="4754024" y="1867652"/>
                </a:lnTo>
                <a:lnTo>
                  <a:pt x="0" y="1867652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2067355-9EB0-4449-AF81-DA54DDD1C5B3}"/>
              </a:ext>
            </a:extLst>
          </p:cNvPr>
          <p:cNvSpPr/>
          <p:nvPr/>
        </p:nvSpPr>
        <p:spPr>
          <a:xfrm>
            <a:off x="0" y="9027721"/>
            <a:ext cx="9261285" cy="1555630"/>
          </a:xfrm>
          <a:custGeom>
            <a:avLst/>
            <a:gdLst/>
            <a:ahLst/>
            <a:cxnLst/>
            <a:rect l="l" t="t" r="r" b="b"/>
            <a:pathLst>
              <a:path w="9261285" h="1555630">
                <a:moveTo>
                  <a:pt x="0" y="0"/>
                </a:moveTo>
                <a:lnTo>
                  <a:pt x="9261285" y="0"/>
                </a:lnTo>
                <a:lnTo>
                  <a:pt x="9261285" y="1555630"/>
                </a:lnTo>
                <a:lnTo>
                  <a:pt x="0" y="15556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</a:blip>
            <a:stretch>
              <a:fillRect r="-929" b="-203223"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ADDF552-5139-46B9-9320-02E13E876FD7}"/>
              </a:ext>
            </a:extLst>
          </p:cNvPr>
          <p:cNvSpPr/>
          <p:nvPr/>
        </p:nvSpPr>
        <p:spPr>
          <a:xfrm>
            <a:off x="9347365" y="9027721"/>
            <a:ext cx="8940635" cy="1374687"/>
          </a:xfrm>
          <a:custGeom>
            <a:avLst/>
            <a:gdLst/>
            <a:ahLst/>
            <a:cxnLst/>
            <a:rect l="l" t="t" r="r" b="b"/>
            <a:pathLst>
              <a:path w="8940635" h="1374687">
                <a:moveTo>
                  <a:pt x="0" y="0"/>
                </a:moveTo>
                <a:lnTo>
                  <a:pt x="8940635" y="0"/>
                </a:lnTo>
                <a:lnTo>
                  <a:pt x="8940635" y="1374687"/>
                </a:lnTo>
                <a:lnTo>
                  <a:pt x="0" y="13746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</a:blip>
            <a:stretch>
              <a:fillRect r="-4549" b="-243135"/>
            </a:stretch>
          </a:blipFill>
        </p:spPr>
      </p:sp>
      <p:grpSp>
        <p:nvGrpSpPr>
          <p:cNvPr id="4106" name="Group 6">
            <a:extLst>
              <a:ext uri="{FF2B5EF4-FFF2-40B4-BE49-F238E27FC236}">
                <a16:creationId xmlns:a16="http://schemas.microsoft.com/office/drawing/2014/main" id="{52119BC9-6B07-4F72-AF2F-A5854CFA371C}"/>
              </a:ext>
            </a:extLst>
          </p:cNvPr>
          <p:cNvGrpSpPr>
            <a:grpSpLocks/>
          </p:cNvGrpSpPr>
          <p:nvPr/>
        </p:nvGrpSpPr>
        <p:grpSpPr bwMode="auto">
          <a:xfrm>
            <a:off x="914400" y="1258888"/>
            <a:ext cx="16459200" cy="1846262"/>
            <a:chOff x="0" y="-176286"/>
            <a:chExt cx="21945600" cy="2462286"/>
          </a:xfrm>
        </p:grpSpPr>
        <p:sp>
          <p:nvSpPr>
            <p:cNvPr id="4111" name="Freeform 7">
              <a:extLst>
                <a:ext uri="{FF2B5EF4-FFF2-40B4-BE49-F238E27FC236}">
                  <a16:creationId xmlns:a16="http://schemas.microsoft.com/office/drawing/2014/main" id="{990E6A3B-9632-4BA1-A82C-4A4C45AF1A3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1945600" cy="2286000"/>
            </a:xfrm>
            <a:custGeom>
              <a:avLst/>
              <a:gdLst>
                <a:gd name="T0" fmla="*/ 0 w 21945600"/>
                <a:gd name="T1" fmla="*/ 0 h 2286000"/>
                <a:gd name="T2" fmla="*/ 21945600 w 21945600"/>
                <a:gd name="T3" fmla="*/ 0 h 2286000"/>
                <a:gd name="T4" fmla="*/ 21945600 w 21945600"/>
                <a:gd name="T5" fmla="*/ 2286000 h 2286000"/>
                <a:gd name="T6" fmla="*/ 0 w 21945600"/>
                <a:gd name="T7" fmla="*/ 2286000 h 2286000"/>
                <a:gd name="T8" fmla="*/ 0 w 21945600"/>
                <a:gd name="T9" fmla="*/ 0 h 22860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945600" h="2286000">
                  <a:moveTo>
                    <a:pt x="0" y="0"/>
                  </a:moveTo>
                  <a:lnTo>
                    <a:pt x="21945600" y="0"/>
                  </a:lnTo>
                  <a:lnTo>
                    <a:pt x="21945600" y="2286000"/>
                  </a:lnTo>
                  <a:lnTo>
                    <a:pt x="0" y="2286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112" name="TextBox 8">
              <a:extLst>
                <a:ext uri="{FF2B5EF4-FFF2-40B4-BE49-F238E27FC236}">
                  <a16:creationId xmlns:a16="http://schemas.microsoft.com/office/drawing/2014/main" id="{39B4A3C1-FD39-47AA-A8D7-80008A2CC7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-176286"/>
              <a:ext cx="21945600" cy="13786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ts val="6475"/>
                </a:lnSpc>
                <a:spcBef>
                  <a:spcPct val="0"/>
                </a:spcBef>
                <a:buFontTx/>
                <a:buNone/>
              </a:pPr>
              <a:r>
                <a:rPr lang="en-US" altLang="en-US" sz="5400">
                  <a:solidFill>
                    <a:srgbClr val="FFFFFF"/>
                  </a:solidFill>
                  <a:latin typeface="Lora" charset="0"/>
                  <a:cs typeface="Lora" charset="0"/>
                  <a:sym typeface="Lora" charset="0"/>
                </a:rPr>
                <a:t>Discord and ML based Mental Health Platform</a:t>
              </a:r>
            </a:p>
          </p:txBody>
        </p:sp>
      </p:grpSp>
      <p:sp>
        <p:nvSpPr>
          <p:cNvPr id="4107" name="Rectangle 15">
            <a:extLst>
              <a:ext uri="{FF2B5EF4-FFF2-40B4-BE49-F238E27FC236}">
                <a16:creationId xmlns:a16="http://schemas.microsoft.com/office/drawing/2014/main" id="{1CD533D0-7661-4FD6-9F35-5CB97FFF2C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663" y="3249495"/>
            <a:ext cx="12047537" cy="64915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en-US" altLang="en-US" sz="2800" b="1" dirty="0">
                <a:solidFill>
                  <a:schemeClr val="bg1"/>
                </a:solidFill>
                <a:latin typeface="Book Antiqua" panose="02040602050305030304" pitchFamily="18" charset="0"/>
              </a:rPr>
              <a:t>Web-Based Smart Therapy Matching platform</a:t>
            </a: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en-US" altLang="en-US" sz="2800" b="1" dirty="0">
                <a:solidFill>
                  <a:schemeClr val="bg1"/>
                </a:solidFill>
                <a:latin typeface="Book Antiqua" panose="02040602050305030304" pitchFamily="18" charset="0"/>
              </a:rPr>
              <a:t>Discord-Based Mental Health Support &amp; Therapy Sessions</a:t>
            </a:r>
            <a:endParaRPr lang="en-US" altLang="en-US" sz="2800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Book Antiqua" panose="02040602050305030304" pitchFamily="18" charset="0"/>
              </a:rPr>
              <a:t>Discord bots for assisting user and therapist.(Book session, check products, Check bookings for therapist and many more)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altLang="en-US" b="1" dirty="0">
                <a:solidFill>
                  <a:schemeClr val="bg1"/>
                </a:solidFill>
                <a:latin typeface="Book Antiqua" panose="02040602050305030304" pitchFamily="18" charset="0"/>
              </a:rPr>
              <a:t>Therapy Sessions on Discord:</a:t>
            </a:r>
            <a:r>
              <a:rPr lang="en-US" altLang="en-US" dirty="0">
                <a:solidFill>
                  <a:schemeClr val="bg1"/>
                </a:solidFill>
                <a:latin typeface="Book Antiqua" panose="02040602050305030304" pitchFamily="18" charset="0"/>
              </a:rPr>
              <a:t> Secure voice/video channels for professional-led therapy and group support sessions.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Book Antiqua" panose="02040602050305030304" pitchFamily="18" charset="0"/>
              </a:rPr>
              <a:t>Safe Discord communities for peer support, making mental health discussions more accessible.</a:t>
            </a: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en-US" altLang="en-US" sz="2800" b="1" dirty="0">
                <a:solidFill>
                  <a:schemeClr val="bg1"/>
                </a:solidFill>
                <a:latin typeface="Book Antiqua" panose="02040602050305030304" pitchFamily="18" charset="0"/>
              </a:rPr>
              <a:t>Anonymous Chat Community</a:t>
            </a:r>
            <a:endParaRPr lang="en-US" altLang="en-US" sz="2800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en-US" altLang="en-US" sz="2800" b="1" dirty="0">
                <a:solidFill>
                  <a:schemeClr val="bg1"/>
                </a:solidFill>
                <a:latin typeface="Book Antiqua" panose="02040602050305030304" pitchFamily="18" charset="0"/>
              </a:rPr>
              <a:t>AI Chatbot &amp; Speech-to-text transcription(For therapy session)</a:t>
            </a:r>
            <a:endParaRPr lang="en-US" altLang="en-US" sz="2800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4108" name="Picture 1">
            <a:extLst>
              <a:ext uri="{FF2B5EF4-FFF2-40B4-BE49-F238E27FC236}">
                <a16:creationId xmlns:a16="http://schemas.microsoft.com/office/drawing/2014/main" id="{F8D5632E-D857-4732-B228-B6E188391C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1938" y="2976563"/>
            <a:ext cx="4257675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9" name="Rectangle 5">
            <a:extLst>
              <a:ext uri="{FF2B5EF4-FFF2-40B4-BE49-F238E27FC236}">
                <a16:creationId xmlns:a16="http://schemas.microsoft.com/office/drawing/2014/main" id="{A24395FD-71FC-4418-B195-6C98992C7D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0" y="6896100"/>
            <a:ext cx="58420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IN" altLang="en-US" sz="1200">
                <a:solidFill>
                  <a:schemeClr val="bg1"/>
                </a:solidFill>
              </a:rPr>
              <a:t>Fig 4: https://www.enworld.org/threads/another-year-of-en-world-demographics.680725/</a:t>
            </a:r>
          </a:p>
        </p:txBody>
      </p:sp>
      <p:sp>
        <p:nvSpPr>
          <p:cNvPr id="4110" name="TextBox 1">
            <a:extLst>
              <a:ext uri="{FF2B5EF4-FFF2-40B4-BE49-F238E27FC236}">
                <a16:creationId xmlns:a16="http://schemas.microsoft.com/office/drawing/2014/main" id="{BA2790E9-C108-442C-9552-DD2F791529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655675" y="2522538"/>
            <a:ext cx="42576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bg1"/>
                </a:solidFill>
              </a:rPr>
              <a:t>Discord user share by age</a:t>
            </a:r>
            <a:endParaRPr lang="en-I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7" grpId="0"/>
      <p:bldP spid="4109" grpId="0"/>
      <p:bldP spid="41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1526"/>
            </a:gs>
            <a:gs pos="50000">
              <a:srgbClr val="03346E"/>
            </a:gs>
            <a:gs pos="100000">
              <a:srgbClr val="305E94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Freeform 2">
            <a:extLst>
              <a:ext uri="{FF2B5EF4-FFF2-40B4-BE49-F238E27FC236}">
                <a16:creationId xmlns:a16="http://schemas.microsoft.com/office/drawing/2014/main" id="{3404BDD3-C36A-4DC2-96E0-8B8D0533B169}"/>
              </a:ext>
            </a:extLst>
          </p:cNvPr>
          <p:cNvSpPr>
            <a:spLocks/>
          </p:cNvSpPr>
          <p:nvPr/>
        </p:nvSpPr>
        <p:spPr bwMode="auto">
          <a:xfrm>
            <a:off x="16887825" y="249238"/>
            <a:ext cx="1276350" cy="1141412"/>
          </a:xfrm>
          <a:custGeom>
            <a:avLst/>
            <a:gdLst>
              <a:gd name="T0" fmla="*/ 0 w 1276995"/>
              <a:gd name="T1" fmla="*/ 0 h 1141344"/>
              <a:gd name="T2" fmla="*/ 1270560 w 1276995"/>
              <a:gd name="T3" fmla="*/ 0 h 1141344"/>
              <a:gd name="T4" fmla="*/ 1270560 w 1276995"/>
              <a:gd name="T5" fmla="*/ 1142024 h 1141344"/>
              <a:gd name="T6" fmla="*/ 0 w 1276995"/>
              <a:gd name="T7" fmla="*/ 1142024 h 1141344"/>
              <a:gd name="T8" fmla="*/ 0 w 1276995"/>
              <a:gd name="T9" fmla="*/ 0 h 11413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76995" h="1141344">
                <a:moveTo>
                  <a:pt x="0" y="0"/>
                </a:moveTo>
                <a:lnTo>
                  <a:pt x="1276995" y="0"/>
                </a:lnTo>
                <a:lnTo>
                  <a:pt x="1276995" y="1141344"/>
                </a:lnTo>
                <a:lnTo>
                  <a:pt x="0" y="114134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5123" name="Freeform 3">
            <a:extLst>
              <a:ext uri="{FF2B5EF4-FFF2-40B4-BE49-F238E27FC236}">
                <a16:creationId xmlns:a16="http://schemas.microsoft.com/office/drawing/2014/main" id="{A870E070-DBEB-4ABA-931A-DD0E8D020E1A}"/>
              </a:ext>
            </a:extLst>
          </p:cNvPr>
          <p:cNvSpPr>
            <a:spLocks/>
          </p:cNvSpPr>
          <p:nvPr/>
        </p:nvSpPr>
        <p:spPr bwMode="auto">
          <a:xfrm>
            <a:off x="0" y="-112713"/>
            <a:ext cx="4754563" cy="1866901"/>
          </a:xfrm>
          <a:custGeom>
            <a:avLst/>
            <a:gdLst>
              <a:gd name="T0" fmla="*/ 0 w 4754024"/>
              <a:gd name="T1" fmla="*/ 0 h 1867652"/>
              <a:gd name="T2" fmla="*/ 4759415 w 4754024"/>
              <a:gd name="T3" fmla="*/ 0 h 1867652"/>
              <a:gd name="T4" fmla="*/ 4759415 w 4754024"/>
              <a:gd name="T5" fmla="*/ 1860156 h 1867652"/>
              <a:gd name="T6" fmla="*/ 0 w 4754024"/>
              <a:gd name="T7" fmla="*/ 1860156 h 1867652"/>
              <a:gd name="T8" fmla="*/ 0 w 4754024"/>
              <a:gd name="T9" fmla="*/ 0 h 186765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754024" h="1867652">
                <a:moveTo>
                  <a:pt x="0" y="0"/>
                </a:moveTo>
                <a:lnTo>
                  <a:pt x="4754024" y="0"/>
                </a:lnTo>
                <a:lnTo>
                  <a:pt x="4754024" y="1867652"/>
                </a:lnTo>
                <a:lnTo>
                  <a:pt x="0" y="1867652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F1D972F9-392A-4CA5-A6E8-2D1BFEC5052E}"/>
              </a:ext>
            </a:extLst>
          </p:cNvPr>
          <p:cNvSpPr/>
          <p:nvPr/>
        </p:nvSpPr>
        <p:spPr>
          <a:xfrm>
            <a:off x="0" y="9027721"/>
            <a:ext cx="9261285" cy="1555630"/>
          </a:xfrm>
          <a:custGeom>
            <a:avLst/>
            <a:gdLst/>
            <a:ahLst/>
            <a:cxnLst/>
            <a:rect l="l" t="t" r="r" b="b"/>
            <a:pathLst>
              <a:path w="9261285" h="1555630">
                <a:moveTo>
                  <a:pt x="0" y="0"/>
                </a:moveTo>
                <a:lnTo>
                  <a:pt x="9261285" y="0"/>
                </a:lnTo>
                <a:lnTo>
                  <a:pt x="9261285" y="1555630"/>
                </a:lnTo>
                <a:lnTo>
                  <a:pt x="0" y="15556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</a:blip>
            <a:stretch>
              <a:fillRect r="-929" b="-203223"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D5E9CB86-7342-4B20-ACC0-4385174EFBBF}"/>
              </a:ext>
            </a:extLst>
          </p:cNvPr>
          <p:cNvSpPr/>
          <p:nvPr/>
        </p:nvSpPr>
        <p:spPr>
          <a:xfrm>
            <a:off x="9372600" y="8984400"/>
            <a:ext cx="8940635" cy="1374687"/>
          </a:xfrm>
          <a:custGeom>
            <a:avLst/>
            <a:gdLst/>
            <a:ahLst/>
            <a:cxnLst/>
            <a:rect l="l" t="t" r="r" b="b"/>
            <a:pathLst>
              <a:path w="8940635" h="1374687">
                <a:moveTo>
                  <a:pt x="0" y="0"/>
                </a:moveTo>
                <a:lnTo>
                  <a:pt x="8940635" y="0"/>
                </a:lnTo>
                <a:lnTo>
                  <a:pt x="8940635" y="1374687"/>
                </a:lnTo>
                <a:lnTo>
                  <a:pt x="0" y="13746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</a:blip>
            <a:stretch>
              <a:fillRect r="-4549" b="-243135"/>
            </a:stretch>
          </a:blipFill>
        </p:spPr>
      </p:sp>
      <p:sp>
        <p:nvSpPr>
          <p:cNvPr id="5130" name="Rectangle 17">
            <a:extLst>
              <a:ext uri="{FF2B5EF4-FFF2-40B4-BE49-F238E27FC236}">
                <a16:creationId xmlns:a16="http://schemas.microsoft.com/office/drawing/2014/main" id="{A198BB40-FE15-4F5B-97C1-810DEB18CA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511425"/>
            <a:ext cx="12649200" cy="6738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b="1">
                <a:solidFill>
                  <a:schemeClr val="bg1"/>
                </a:solidFill>
                <a:latin typeface="Book Antiqua" panose="02040602050305030304" pitchFamily="18" charset="0"/>
              </a:rPr>
              <a:t>Tech Stack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1. Web App:</a:t>
            </a:r>
          </a:p>
          <a:p>
            <a:pPr lvl="2">
              <a:spcBef>
                <a:spcPct val="0"/>
              </a:spcBef>
              <a:buFontTx/>
              <a:buChar char="•"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Frontend:</a:t>
            </a:r>
            <a:r>
              <a:rPr lang="en-US" altLang="en-US" sz="2800">
                <a:solidFill>
                  <a:schemeClr val="bg1"/>
                </a:solidFill>
                <a:latin typeface="Book Antiqua" panose="02040602050305030304" pitchFamily="18" charset="0"/>
              </a:rPr>
              <a:t> React.js, DigitalOcean, Tailwind CSS</a:t>
            </a:r>
          </a:p>
          <a:p>
            <a:pPr lvl="2">
              <a:spcBef>
                <a:spcPct val="0"/>
              </a:spcBef>
              <a:buFontTx/>
              <a:buChar char="•"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Backend:</a:t>
            </a:r>
            <a:r>
              <a:rPr lang="en-US" altLang="en-US" sz="2800">
                <a:solidFill>
                  <a:schemeClr val="bg1"/>
                </a:solidFill>
                <a:latin typeface="Book Antiqua" panose="02040602050305030304" pitchFamily="18" charset="0"/>
              </a:rPr>
              <a:t> Node.js, Express.js</a:t>
            </a:r>
          </a:p>
          <a:p>
            <a:pPr lvl="2">
              <a:spcBef>
                <a:spcPct val="0"/>
              </a:spcBef>
              <a:buFontTx/>
              <a:buChar char="•"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Database:</a:t>
            </a:r>
            <a:r>
              <a:rPr lang="en-US" altLang="en-US" sz="2800">
                <a:solidFill>
                  <a:schemeClr val="bg1"/>
                </a:solidFill>
                <a:latin typeface="Book Antiqua" panose="02040602050305030304" pitchFamily="18" charset="0"/>
              </a:rPr>
              <a:t> MongoDB</a:t>
            </a:r>
          </a:p>
          <a:p>
            <a:pPr lvl="2">
              <a:spcBef>
                <a:spcPct val="0"/>
              </a:spcBef>
              <a:buFontTx/>
              <a:buChar char="•"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Hosting:</a:t>
            </a:r>
            <a:r>
              <a:rPr lang="en-US" altLang="en-US" sz="2800">
                <a:solidFill>
                  <a:schemeClr val="bg1"/>
                </a:solidFill>
                <a:latin typeface="Book Antiqua" panose="02040602050305030304" pitchFamily="18" charset="0"/>
              </a:rPr>
              <a:t> PM2</a:t>
            </a:r>
          </a:p>
          <a:p>
            <a:pPr lvl="2">
              <a:spcBef>
                <a:spcPct val="0"/>
              </a:spcBef>
              <a:buFontTx/>
              <a:buChar char="•"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Auth &amp; Real-time:</a:t>
            </a:r>
            <a:r>
              <a:rPr lang="en-US" altLang="en-US" sz="2800">
                <a:solidFill>
                  <a:schemeClr val="bg1"/>
                </a:solidFill>
                <a:latin typeface="Book Antiqua" panose="02040602050305030304" pitchFamily="18" charset="0"/>
              </a:rPr>
              <a:t> JWT Auth, Socket.io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2. Machine Learning Models:</a:t>
            </a:r>
          </a:p>
          <a:p>
            <a:pPr lvl="2">
              <a:spcBef>
                <a:spcPct val="0"/>
              </a:spcBef>
              <a:buFontTx/>
              <a:buChar char="•"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NLP:</a:t>
            </a:r>
            <a:r>
              <a:rPr lang="en-US" altLang="en-US" sz="2800">
                <a:solidFill>
                  <a:schemeClr val="bg1"/>
                </a:solidFill>
                <a:latin typeface="Book Antiqua" panose="02040602050305030304" pitchFamily="18" charset="0"/>
              </a:rPr>
              <a:t> BERT, GPT (therapy matching)</a:t>
            </a:r>
          </a:p>
          <a:p>
            <a:pPr lvl="2">
              <a:spcBef>
                <a:spcPct val="0"/>
              </a:spcBef>
              <a:buFontTx/>
              <a:buChar char="•"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Recommendation:</a:t>
            </a:r>
            <a:r>
              <a:rPr lang="en-US" altLang="en-US" sz="2800">
                <a:solidFill>
                  <a:schemeClr val="bg1"/>
                </a:solidFill>
                <a:latin typeface="Book Antiqua" panose="02040602050305030304" pitchFamily="18" charset="0"/>
              </a:rPr>
              <a:t> TensorFlow, Scikit-learn (collaborative filtering)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3. AI Chatbot (Web &amp; Discord):</a:t>
            </a:r>
          </a:p>
          <a:p>
            <a:pPr lvl="2">
              <a:spcBef>
                <a:spcPct val="0"/>
              </a:spcBef>
              <a:buFontTx/>
              <a:buChar char="•"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Frameworks:</a:t>
            </a:r>
            <a:r>
              <a:rPr lang="en-US" altLang="en-US" sz="2800">
                <a:solidFill>
                  <a:schemeClr val="bg1"/>
                </a:solidFill>
                <a:latin typeface="Book Antiqua" panose="02040602050305030304" pitchFamily="18" charset="0"/>
              </a:rPr>
              <a:t> Langchain, Rasa, OpenAI API</a:t>
            </a:r>
          </a:p>
          <a:p>
            <a:pPr lvl="2">
              <a:spcBef>
                <a:spcPct val="0"/>
              </a:spcBef>
              <a:buFontTx/>
              <a:buChar char="•"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Integration:</a:t>
            </a:r>
            <a:r>
              <a:rPr lang="en-US" altLang="en-US" sz="2800">
                <a:solidFill>
                  <a:schemeClr val="bg1"/>
                </a:solidFill>
                <a:latin typeface="Book Antiqua" panose="02040602050305030304" pitchFamily="18" charset="0"/>
              </a:rPr>
              <a:t> Discord.js,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4. Speech-to-Text Transcription:</a:t>
            </a:r>
          </a:p>
          <a:p>
            <a:pPr lvl="2">
              <a:spcBef>
                <a:spcPct val="0"/>
              </a:spcBef>
              <a:buFontTx/>
              <a:buChar char="•"/>
            </a:pPr>
            <a:r>
              <a:rPr lang="en-US" altLang="en-US" sz="2800" b="1">
                <a:solidFill>
                  <a:schemeClr val="bg1"/>
                </a:solidFill>
                <a:latin typeface="Book Antiqua" panose="02040602050305030304" pitchFamily="18" charset="0"/>
              </a:rPr>
              <a:t>Libraries:</a:t>
            </a:r>
            <a:r>
              <a:rPr lang="en-US" altLang="en-US" sz="2800">
                <a:solidFill>
                  <a:schemeClr val="bg1"/>
                </a:solidFill>
                <a:latin typeface="Book Antiqua" panose="02040602050305030304" pitchFamily="18" charset="0"/>
              </a:rPr>
              <a:t> Whisper AI</a:t>
            </a:r>
          </a:p>
        </p:txBody>
      </p:sp>
      <p:sp>
        <p:nvSpPr>
          <p:cNvPr id="5131" name="TextBox 2">
            <a:extLst>
              <a:ext uri="{FF2B5EF4-FFF2-40B4-BE49-F238E27FC236}">
                <a16:creationId xmlns:a16="http://schemas.microsoft.com/office/drawing/2014/main" id="{B9EDC9B2-CFFA-4AA1-94A8-AB97032286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9700" y="882650"/>
            <a:ext cx="81915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5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APPROACH</a:t>
            </a:r>
            <a:endParaRPr lang="en-IN" altLang="en-US" sz="5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32" name="Picture 5">
            <a:extLst>
              <a:ext uri="{FF2B5EF4-FFF2-40B4-BE49-F238E27FC236}">
                <a16:creationId xmlns:a16="http://schemas.microsoft.com/office/drawing/2014/main" id="{754355D1-8327-4982-A405-772D02C391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7750" y="1765300"/>
            <a:ext cx="1866900" cy="164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3" name="Picture 6">
            <a:extLst>
              <a:ext uri="{FF2B5EF4-FFF2-40B4-BE49-F238E27FC236}">
                <a16:creationId xmlns:a16="http://schemas.microsoft.com/office/drawing/2014/main" id="{1AAA0858-59DC-4283-B480-3B4D9D8E18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20925" y="1784350"/>
            <a:ext cx="2809875" cy="172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250A36-5054-4514-B8A0-BE81644895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794" y="4232264"/>
            <a:ext cx="5257006" cy="25463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9C8BA4-5F0B-4EAD-9E08-7CEE110CCD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6837" y="7175970"/>
            <a:ext cx="5203963" cy="25084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1526"/>
            </a:gs>
            <a:gs pos="50000">
              <a:srgbClr val="03346E"/>
            </a:gs>
            <a:gs pos="100000">
              <a:srgbClr val="305E94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Freeform 2">
            <a:extLst>
              <a:ext uri="{FF2B5EF4-FFF2-40B4-BE49-F238E27FC236}">
                <a16:creationId xmlns:a16="http://schemas.microsoft.com/office/drawing/2014/main" id="{3404BDD3-C36A-4DC2-96E0-8B8D0533B169}"/>
              </a:ext>
            </a:extLst>
          </p:cNvPr>
          <p:cNvSpPr>
            <a:spLocks/>
          </p:cNvSpPr>
          <p:nvPr/>
        </p:nvSpPr>
        <p:spPr bwMode="auto">
          <a:xfrm>
            <a:off x="16887825" y="249238"/>
            <a:ext cx="1276350" cy="1141412"/>
          </a:xfrm>
          <a:custGeom>
            <a:avLst/>
            <a:gdLst>
              <a:gd name="T0" fmla="*/ 0 w 1276995"/>
              <a:gd name="T1" fmla="*/ 0 h 1141344"/>
              <a:gd name="T2" fmla="*/ 1270560 w 1276995"/>
              <a:gd name="T3" fmla="*/ 0 h 1141344"/>
              <a:gd name="T4" fmla="*/ 1270560 w 1276995"/>
              <a:gd name="T5" fmla="*/ 1142024 h 1141344"/>
              <a:gd name="T6" fmla="*/ 0 w 1276995"/>
              <a:gd name="T7" fmla="*/ 1142024 h 1141344"/>
              <a:gd name="T8" fmla="*/ 0 w 1276995"/>
              <a:gd name="T9" fmla="*/ 0 h 11413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76995" h="1141344">
                <a:moveTo>
                  <a:pt x="0" y="0"/>
                </a:moveTo>
                <a:lnTo>
                  <a:pt x="1276995" y="0"/>
                </a:lnTo>
                <a:lnTo>
                  <a:pt x="1276995" y="1141344"/>
                </a:lnTo>
                <a:lnTo>
                  <a:pt x="0" y="114134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5123" name="Freeform 3">
            <a:extLst>
              <a:ext uri="{FF2B5EF4-FFF2-40B4-BE49-F238E27FC236}">
                <a16:creationId xmlns:a16="http://schemas.microsoft.com/office/drawing/2014/main" id="{A870E070-DBEB-4ABA-931A-DD0E8D020E1A}"/>
              </a:ext>
            </a:extLst>
          </p:cNvPr>
          <p:cNvSpPr>
            <a:spLocks/>
          </p:cNvSpPr>
          <p:nvPr/>
        </p:nvSpPr>
        <p:spPr bwMode="auto">
          <a:xfrm>
            <a:off x="0" y="-112713"/>
            <a:ext cx="4754563" cy="1866901"/>
          </a:xfrm>
          <a:custGeom>
            <a:avLst/>
            <a:gdLst>
              <a:gd name="T0" fmla="*/ 0 w 4754024"/>
              <a:gd name="T1" fmla="*/ 0 h 1867652"/>
              <a:gd name="T2" fmla="*/ 4759415 w 4754024"/>
              <a:gd name="T3" fmla="*/ 0 h 1867652"/>
              <a:gd name="T4" fmla="*/ 4759415 w 4754024"/>
              <a:gd name="T5" fmla="*/ 1860156 h 1867652"/>
              <a:gd name="T6" fmla="*/ 0 w 4754024"/>
              <a:gd name="T7" fmla="*/ 1860156 h 1867652"/>
              <a:gd name="T8" fmla="*/ 0 w 4754024"/>
              <a:gd name="T9" fmla="*/ 0 h 186765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754024" h="1867652">
                <a:moveTo>
                  <a:pt x="0" y="0"/>
                </a:moveTo>
                <a:lnTo>
                  <a:pt x="4754024" y="0"/>
                </a:lnTo>
                <a:lnTo>
                  <a:pt x="4754024" y="1867652"/>
                </a:lnTo>
                <a:lnTo>
                  <a:pt x="0" y="1867652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F1D972F9-392A-4CA5-A6E8-2D1BFEC5052E}"/>
              </a:ext>
            </a:extLst>
          </p:cNvPr>
          <p:cNvSpPr/>
          <p:nvPr/>
        </p:nvSpPr>
        <p:spPr>
          <a:xfrm>
            <a:off x="0" y="9027721"/>
            <a:ext cx="9261285" cy="1555630"/>
          </a:xfrm>
          <a:custGeom>
            <a:avLst/>
            <a:gdLst/>
            <a:ahLst/>
            <a:cxnLst/>
            <a:rect l="l" t="t" r="r" b="b"/>
            <a:pathLst>
              <a:path w="9261285" h="1555630">
                <a:moveTo>
                  <a:pt x="0" y="0"/>
                </a:moveTo>
                <a:lnTo>
                  <a:pt x="9261285" y="0"/>
                </a:lnTo>
                <a:lnTo>
                  <a:pt x="9261285" y="1555630"/>
                </a:lnTo>
                <a:lnTo>
                  <a:pt x="0" y="15556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</a:blip>
            <a:stretch>
              <a:fillRect r="-929" b="-203223"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D5E9CB86-7342-4B20-ACC0-4385174EFBBF}"/>
              </a:ext>
            </a:extLst>
          </p:cNvPr>
          <p:cNvSpPr/>
          <p:nvPr/>
        </p:nvSpPr>
        <p:spPr>
          <a:xfrm>
            <a:off x="9372600" y="8984400"/>
            <a:ext cx="8940635" cy="1374687"/>
          </a:xfrm>
          <a:custGeom>
            <a:avLst/>
            <a:gdLst/>
            <a:ahLst/>
            <a:cxnLst/>
            <a:rect l="l" t="t" r="r" b="b"/>
            <a:pathLst>
              <a:path w="8940635" h="1374687">
                <a:moveTo>
                  <a:pt x="0" y="0"/>
                </a:moveTo>
                <a:lnTo>
                  <a:pt x="8940635" y="0"/>
                </a:lnTo>
                <a:lnTo>
                  <a:pt x="8940635" y="1374687"/>
                </a:lnTo>
                <a:lnTo>
                  <a:pt x="0" y="13746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</a:blip>
            <a:stretch>
              <a:fillRect r="-4549" b="-243135"/>
            </a:stretch>
          </a:blipFill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7BE79B-3178-4F8D-BA7B-65493333EB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739888"/>
            <a:ext cx="5257006" cy="254636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617C2A1-C802-4C98-9355-24A2EC85E6D9}"/>
              </a:ext>
            </a:extLst>
          </p:cNvPr>
          <p:cNvCxnSpPr>
            <a:cxnSpLocks/>
            <a:stCxn id="3" idx="3"/>
            <a:endCxn id="10" idx="1"/>
          </p:cNvCxnSpPr>
          <p:nvPr/>
        </p:nvCxnSpPr>
        <p:spPr>
          <a:xfrm flipV="1">
            <a:off x="5485606" y="2989911"/>
            <a:ext cx="686594" cy="2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00496E6F-EFE9-4773-8B02-51CFBC8737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693572"/>
            <a:ext cx="5563883" cy="259267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A66D943-16C6-4E5C-B067-AC8AC33386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5436" y="1735674"/>
            <a:ext cx="5203964" cy="2508473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B201E3-3F02-4552-AF1E-132F2AFDA28C}"/>
              </a:ext>
            </a:extLst>
          </p:cNvPr>
          <p:cNvCxnSpPr>
            <a:stCxn id="10" idx="3"/>
            <a:endCxn id="18" idx="1"/>
          </p:cNvCxnSpPr>
          <p:nvPr/>
        </p:nvCxnSpPr>
        <p:spPr>
          <a:xfrm>
            <a:off x="11736083" y="2989911"/>
            <a:ext cx="11193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F0917AC3-11B5-4727-9B81-D69C0B1390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708091"/>
            <a:ext cx="5257006" cy="2809713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757CAB5-F9DE-4458-9A33-B4E1980EEB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750" y="4787967"/>
            <a:ext cx="5563882" cy="265153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789F45A-9010-49B2-939D-257172405B2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5436" y="4858710"/>
            <a:ext cx="5203963" cy="2508473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2A45B328-7F06-4ED8-894D-E2105E36A6E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907" y="7517804"/>
            <a:ext cx="5461569" cy="2628380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2CCF8FA-2878-4C4B-9B09-A98313EFDCEF}"/>
              </a:ext>
            </a:extLst>
          </p:cNvPr>
          <p:cNvCxnSpPr>
            <a:stCxn id="28" idx="3"/>
            <a:endCxn id="30" idx="1"/>
          </p:cNvCxnSpPr>
          <p:nvPr/>
        </p:nvCxnSpPr>
        <p:spPr>
          <a:xfrm>
            <a:off x="5485606" y="6112948"/>
            <a:ext cx="663144" cy="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33424ED-899E-49B3-8AD9-879E7F3A0806}"/>
              </a:ext>
            </a:extLst>
          </p:cNvPr>
          <p:cNvCxnSpPr>
            <a:stCxn id="30" idx="3"/>
            <a:endCxn id="32" idx="1"/>
          </p:cNvCxnSpPr>
          <p:nvPr/>
        </p:nvCxnSpPr>
        <p:spPr>
          <a:xfrm flipV="1">
            <a:off x="11712632" y="6112947"/>
            <a:ext cx="1142804" cy="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633F6D22-C10F-405A-BF6F-3560680A2EEB}"/>
              </a:ext>
            </a:extLst>
          </p:cNvPr>
          <p:cNvSpPr txBox="1"/>
          <p:nvPr/>
        </p:nvSpPr>
        <p:spPr>
          <a:xfrm>
            <a:off x="7289610" y="520826"/>
            <a:ext cx="58929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USER JOURNEY(WebApp)</a:t>
            </a:r>
            <a:endParaRPr lang="en-IN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47294E-B613-4725-82B5-D0E8895303D2}"/>
              </a:ext>
            </a:extLst>
          </p:cNvPr>
          <p:cNvSpPr txBox="1"/>
          <p:nvPr/>
        </p:nvSpPr>
        <p:spPr>
          <a:xfrm>
            <a:off x="1447800" y="8615068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FF00"/>
                </a:highlight>
                <a:hlinkClick r:id="rId12"/>
              </a:rPr>
              <a:t>Click here to visit our website</a:t>
            </a:r>
            <a:endParaRPr lang="en-IN" dirty="0">
              <a:solidFill>
                <a:schemeClr val="bg1"/>
              </a:solidFill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101928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1526"/>
            </a:gs>
            <a:gs pos="50000">
              <a:srgbClr val="03346E"/>
            </a:gs>
            <a:gs pos="100000">
              <a:srgbClr val="305E94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Freeform 2">
            <a:extLst>
              <a:ext uri="{FF2B5EF4-FFF2-40B4-BE49-F238E27FC236}">
                <a16:creationId xmlns:a16="http://schemas.microsoft.com/office/drawing/2014/main" id="{3404BDD3-C36A-4DC2-96E0-8B8D0533B169}"/>
              </a:ext>
            </a:extLst>
          </p:cNvPr>
          <p:cNvSpPr>
            <a:spLocks/>
          </p:cNvSpPr>
          <p:nvPr/>
        </p:nvSpPr>
        <p:spPr bwMode="auto">
          <a:xfrm>
            <a:off x="16887825" y="249238"/>
            <a:ext cx="1276350" cy="1141412"/>
          </a:xfrm>
          <a:custGeom>
            <a:avLst/>
            <a:gdLst>
              <a:gd name="T0" fmla="*/ 0 w 1276995"/>
              <a:gd name="T1" fmla="*/ 0 h 1141344"/>
              <a:gd name="T2" fmla="*/ 1270560 w 1276995"/>
              <a:gd name="T3" fmla="*/ 0 h 1141344"/>
              <a:gd name="T4" fmla="*/ 1270560 w 1276995"/>
              <a:gd name="T5" fmla="*/ 1142024 h 1141344"/>
              <a:gd name="T6" fmla="*/ 0 w 1276995"/>
              <a:gd name="T7" fmla="*/ 1142024 h 1141344"/>
              <a:gd name="T8" fmla="*/ 0 w 1276995"/>
              <a:gd name="T9" fmla="*/ 0 h 11413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76995" h="1141344">
                <a:moveTo>
                  <a:pt x="0" y="0"/>
                </a:moveTo>
                <a:lnTo>
                  <a:pt x="1276995" y="0"/>
                </a:lnTo>
                <a:lnTo>
                  <a:pt x="1276995" y="1141344"/>
                </a:lnTo>
                <a:lnTo>
                  <a:pt x="0" y="114134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5123" name="Freeform 3">
            <a:extLst>
              <a:ext uri="{FF2B5EF4-FFF2-40B4-BE49-F238E27FC236}">
                <a16:creationId xmlns:a16="http://schemas.microsoft.com/office/drawing/2014/main" id="{A870E070-DBEB-4ABA-931A-DD0E8D020E1A}"/>
              </a:ext>
            </a:extLst>
          </p:cNvPr>
          <p:cNvSpPr>
            <a:spLocks/>
          </p:cNvSpPr>
          <p:nvPr/>
        </p:nvSpPr>
        <p:spPr bwMode="auto">
          <a:xfrm>
            <a:off x="0" y="-112713"/>
            <a:ext cx="4754563" cy="1866901"/>
          </a:xfrm>
          <a:custGeom>
            <a:avLst/>
            <a:gdLst>
              <a:gd name="T0" fmla="*/ 0 w 4754024"/>
              <a:gd name="T1" fmla="*/ 0 h 1867652"/>
              <a:gd name="T2" fmla="*/ 4759415 w 4754024"/>
              <a:gd name="T3" fmla="*/ 0 h 1867652"/>
              <a:gd name="T4" fmla="*/ 4759415 w 4754024"/>
              <a:gd name="T5" fmla="*/ 1860156 h 1867652"/>
              <a:gd name="T6" fmla="*/ 0 w 4754024"/>
              <a:gd name="T7" fmla="*/ 1860156 h 1867652"/>
              <a:gd name="T8" fmla="*/ 0 w 4754024"/>
              <a:gd name="T9" fmla="*/ 0 h 186765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754024" h="1867652">
                <a:moveTo>
                  <a:pt x="0" y="0"/>
                </a:moveTo>
                <a:lnTo>
                  <a:pt x="4754024" y="0"/>
                </a:lnTo>
                <a:lnTo>
                  <a:pt x="4754024" y="1867652"/>
                </a:lnTo>
                <a:lnTo>
                  <a:pt x="0" y="1867652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F1D972F9-392A-4CA5-A6E8-2D1BFEC5052E}"/>
              </a:ext>
            </a:extLst>
          </p:cNvPr>
          <p:cNvSpPr/>
          <p:nvPr/>
        </p:nvSpPr>
        <p:spPr>
          <a:xfrm>
            <a:off x="0" y="9027721"/>
            <a:ext cx="9261285" cy="1555630"/>
          </a:xfrm>
          <a:custGeom>
            <a:avLst/>
            <a:gdLst/>
            <a:ahLst/>
            <a:cxnLst/>
            <a:rect l="l" t="t" r="r" b="b"/>
            <a:pathLst>
              <a:path w="9261285" h="1555630">
                <a:moveTo>
                  <a:pt x="0" y="0"/>
                </a:moveTo>
                <a:lnTo>
                  <a:pt x="9261285" y="0"/>
                </a:lnTo>
                <a:lnTo>
                  <a:pt x="9261285" y="1555630"/>
                </a:lnTo>
                <a:lnTo>
                  <a:pt x="0" y="15556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</a:blip>
            <a:stretch>
              <a:fillRect r="-929" b="-203223"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D5E9CB86-7342-4B20-ACC0-4385174EFBBF}"/>
              </a:ext>
            </a:extLst>
          </p:cNvPr>
          <p:cNvSpPr/>
          <p:nvPr/>
        </p:nvSpPr>
        <p:spPr>
          <a:xfrm>
            <a:off x="9372600" y="8984400"/>
            <a:ext cx="8940635" cy="1374687"/>
          </a:xfrm>
          <a:custGeom>
            <a:avLst/>
            <a:gdLst/>
            <a:ahLst/>
            <a:cxnLst/>
            <a:rect l="l" t="t" r="r" b="b"/>
            <a:pathLst>
              <a:path w="8940635" h="1374687">
                <a:moveTo>
                  <a:pt x="0" y="0"/>
                </a:moveTo>
                <a:lnTo>
                  <a:pt x="8940635" y="0"/>
                </a:lnTo>
                <a:lnTo>
                  <a:pt x="8940635" y="1374687"/>
                </a:lnTo>
                <a:lnTo>
                  <a:pt x="0" y="13746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</a:blip>
            <a:stretch>
              <a:fillRect r="-4549" b="-243135"/>
            </a:stretch>
          </a:blipFill>
        </p:spPr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33F6D22-C10F-405A-BF6F-3560680A2EEB}"/>
              </a:ext>
            </a:extLst>
          </p:cNvPr>
          <p:cNvSpPr txBox="1"/>
          <p:nvPr/>
        </p:nvSpPr>
        <p:spPr>
          <a:xfrm>
            <a:off x="6705600" y="466001"/>
            <a:ext cx="58167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USER JOURNEY(Discord)</a:t>
            </a:r>
            <a:endParaRPr lang="en-IN" sz="40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5307D4B-88CD-4529-A3DD-12A2073742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688" y="1476595"/>
            <a:ext cx="7010400" cy="39280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CF79B22-2C4D-4B30-A31C-5E0DA937BE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0905" y="3440605"/>
            <a:ext cx="7035095" cy="39280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8B0315C-E43C-4162-9DC8-1F2E58C74B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674" y="5995886"/>
            <a:ext cx="6802959" cy="382511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604730B-BCF6-48CD-9A26-6B1502F5FE1E}"/>
              </a:ext>
            </a:extLst>
          </p:cNvPr>
          <p:cNvSpPr txBox="1"/>
          <p:nvPr/>
        </p:nvSpPr>
        <p:spPr>
          <a:xfrm>
            <a:off x="11049000" y="2137992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FF00"/>
                </a:highlight>
                <a:hlinkClick r:id="rId8"/>
              </a:rPr>
              <a:t>Click here to visit our Discord Server</a:t>
            </a:r>
            <a:endParaRPr lang="en-IN" dirty="0">
              <a:solidFill>
                <a:schemeClr val="bg1"/>
              </a:solidFill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357110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1526"/>
            </a:gs>
            <a:gs pos="50000">
              <a:srgbClr val="03346E"/>
            </a:gs>
            <a:gs pos="100000">
              <a:srgbClr val="305E94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Group 2">
            <a:extLst>
              <a:ext uri="{FF2B5EF4-FFF2-40B4-BE49-F238E27FC236}">
                <a16:creationId xmlns:a16="http://schemas.microsoft.com/office/drawing/2014/main" id="{4876BBDC-FD00-4BFE-B3EF-CB0556C1F84E}"/>
              </a:ext>
            </a:extLst>
          </p:cNvPr>
          <p:cNvGrpSpPr>
            <a:grpSpLocks/>
          </p:cNvGrpSpPr>
          <p:nvPr/>
        </p:nvGrpSpPr>
        <p:grpSpPr bwMode="auto">
          <a:xfrm>
            <a:off x="2836863" y="1400175"/>
            <a:ext cx="12614275" cy="1162050"/>
            <a:chOff x="0" y="0"/>
            <a:chExt cx="16821080" cy="1549400"/>
          </a:xfrm>
        </p:grpSpPr>
        <p:sp>
          <p:nvSpPr>
            <p:cNvPr id="6150" name="Freeform 3">
              <a:extLst>
                <a:ext uri="{FF2B5EF4-FFF2-40B4-BE49-F238E27FC236}">
                  <a16:creationId xmlns:a16="http://schemas.microsoft.com/office/drawing/2014/main" id="{45A7F8BE-9170-40CA-92D7-4930813DA43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821080" cy="1549400"/>
            </a:xfrm>
            <a:custGeom>
              <a:avLst/>
              <a:gdLst>
                <a:gd name="T0" fmla="*/ 0 w 16821080"/>
                <a:gd name="T1" fmla="*/ 0 h 1549400"/>
                <a:gd name="T2" fmla="*/ 16821080 w 16821080"/>
                <a:gd name="T3" fmla="*/ 0 h 1549400"/>
                <a:gd name="T4" fmla="*/ 16821080 w 16821080"/>
                <a:gd name="T5" fmla="*/ 1549400 h 1549400"/>
                <a:gd name="T6" fmla="*/ 0 w 16821080"/>
                <a:gd name="T7" fmla="*/ 1549400 h 1549400"/>
                <a:gd name="T8" fmla="*/ 0 w 16821080"/>
                <a:gd name="T9" fmla="*/ 0 h 15494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6821080" h="1549400">
                  <a:moveTo>
                    <a:pt x="0" y="0"/>
                  </a:moveTo>
                  <a:lnTo>
                    <a:pt x="16821080" y="0"/>
                  </a:lnTo>
                  <a:lnTo>
                    <a:pt x="16821080" y="1549400"/>
                  </a:lnTo>
                  <a:lnTo>
                    <a:pt x="0" y="1549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6151" name="TextBox 4">
              <a:extLst>
                <a:ext uri="{FF2B5EF4-FFF2-40B4-BE49-F238E27FC236}">
                  <a16:creationId xmlns:a16="http://schemas.microsoft.com/office/drawing/2014/main" id="{12DB63B8-3093-4ED0-B6CD-8FD21A3F7A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16821080" cy="1549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ts val="6475"/>
                </a:lnSpc>
                <a:spcBef>
                  <a:spcPct val="0"/>
                </a:spcBef>
                <a:buFontTx/>
                <a:buNone/>
              </a:pPr>
              <a:r>
                <a:rPr lang="en-US" altLang="en-US" sz="5400" b="1">
                  <a:solidFill>
                    <a:srgbClr val="FFFFFF"/>
                  </a:solidFill>
                  <a:latin typeface="Lora Bold" charset="0"/>
                  <a:cs typeface="Lora Bold" charset="0"/>
                  <a:sym typeface="Lora Bold" charset="0"/>
                </a:rPr>
                <a:t>Business Model</a:t>
              </a:r>
            </a:p>
          </p:txBody>
        </p:sp>
      </p:grpSp>
      <p:sp>
        <p:nvSpPr>
          <p:cNvPr id="6147" name="Freeform 5">
            <a:extLst>
              <a:ext uri="{FF2B5EF4-FFF2-40B4-BE49-F238E27FC236}">
                <a16:creationId xmlns:a16="http://schemas.microsoft.com/office/drawing/2014/main" id="{9B5BFBA6-7679-4BA2-9EBD-82FC2108C4D6}"/>
              </a:ext>
            </a:extLst>
          </p:cNvPr>
          <p:cNvSpPr>
            <a:spLocks/>
          </p:cNvSpPr>
          <p:nvPr/>
        </p:nvSpPr>
        <p:spPr bwMode="auto">
          <a:xfrm>
            <a:off x="0" y="0"/>
            <a:ext cx="4624388" cy="1817688"/>
          </a:xfrm>
          <a:custGeom>
            <a:avLst/>
            <a:gdLst>
              <a:gd name="T0" fmla="*/ 0 w 4624947"/>
              <a:gd name="T1" fmla="*/ 0 h 1816944"/>
              <a:gd name="T2" fmla="*/ 4619359 w 4624947"/>
              <a:gd name="T3" fmla="*/ 0 h 1816944"/>
              <a:gd name="T4" fmla="*/ 4619359 w 4624947"/>
              <a:gd name="T5" fmla="*/ 1824398 h 1816944"/>
              <a:gd name="T6" fmla="*/ 0 w 4624947"/>
              <a:gd name="T7" fmla="*/ 1824398 h 1816944"/>
              <a:gd name="T8" fmla="*/ 0 w 4624947"/>
              <a:gd name="T9" fmla="*/ 0 h 18169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624947" h="1816944">
                <a:moveTo>
                  <a:pt x="0" y="0"/>
                </a:moveTo>
                <a:lnTo>
                  <a:pt x="4624947" y="0"/>
                </a:lnTo>
                <a:lnTo>
                  <a:pt x="4624947" y="1816944"/>
                </a:lnTo>
                <a:lnTo>
                  <a:pt x="0" y="181694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148" name="Freeform 6">
            <a:extLst>
              <a:ext uri="{FF2B5EF4-FFF2-40B4-BE49-F238E27FC236}">
                <a16:creationId xmlns:a16="http://schemas.microsoft.com/office/drawing/2014/main" id="{64D78BF2-546A-43E9-BE8B-BF9AB4AFAA16}"/>
              </a:ext>
            </a:extLst>
          </p:cNvPr>
          <p:cNvSpPr>
            <a:spLocks/>
          </p:cNvSpPr>
          <p:nvPr/>
        </p:nvSpPr>
        <p:spPr bwMode="auto">
          <a:xfrm>
            <a:off x="16824325" y="258763"/>
            <a:ext cx="1276350" cy="1141412"/>
          </a:xfrm>
          <a:custGeom>
            <a:avLst/>
            <a:gdLst>
              <a:gd name="T0" fmla="*/ 0 w 1276995"/>
              <a:gd name="T1" fmla="*/ 0 h 1141344"/>
              <a:gd name="T2" fmla="*/ 1270561 w 1276995"/>
              <a:gd name="T3" fmla="*/ 0 h 1141344"/>
              <a:gd name="T4" fmla="*/ 1270561 w 1276995"/>
              <a:gd name="T5" fmla="*/ 1142024 h 1141344"/>
              <a:gd name="T6" fmla="*/ 0 w 1276995"/>
              <a:gd name="T7" fmla="*/ 1142024 h 1141344"/>
              <a:gd name="T8" fmla="*/ 0 w 1276995"/>
              <a:gd name="T9" fmla="*/ 0 h 11413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76995" h="1141344">
                <a:moveTo>
                  <a:pt x="0" y="0"/>
                </a:moveTo>
                <a:lnTo>
                  <a:pt x="1276996" y="0"/>
                </a:lnTo>
                <a:lnTo>
                  <a:pt x="1276996" y="1141344"/>
                </a:lnTo>
                <a:lnTo>
                  <a:pt x="0" y="114134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pic>
        <p:nvPicPr>
          <p:cNvPr id="6149" name="Picture 1">
            <a:extLst>
              <a:ext uri="{FF2B5EF4-FFF2-40B4-BE49-F238E27FC236}">
                <a16:creationId xmlns:a16="http://schemas.microsoft.com/office/drawing/2014/main" id="{E6C4F0A6-EA16-4B95-8CA4-974AA88F89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324100"/>
            <a:ext cx="13662025" cy="7685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</TotalTime>
  <Words>336</Words>
  <Application>Microsoft Office PowerPoint</Application>
  <PresentationFormat>Custom</PresentationFormat>
  <Paragraphs>46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Calibri</vt:lpstr>
      <vt:lpstr>Arial</vt:lpstr>
      <vt:lpstr>Book Antiqua</vt:lpstr>
      <vt:lpstr>Lora</vt:lpstr>
      <vt:lpstr>Anton</vt:lpstr>
      <vt:lpstr>Lora Italics</vt:lpstr>
      <vt:lpstr>Courier New</vt:lpstr>
      <vt:lpstr>Times New Roman</vt:lpstr>
      <vt:lpstr>Wingdings</vt:lpstr>
      <vt:lpstr>Lora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Roopa</dc:creator>
  <cp:lastModifiedBy>DHRUVA P PATAVARDHAN</cp:lastModifiedBy>
  <cp:revision>34</cp:revision>
  <dcterms:created xsi:type="dcterms:W3CDTF">2006-08-16T00:00:00Z</dcterms:created>
  <dcterms:modified xsi:type="dcterms:W3CDTF">2025-04-12T04:42:40Z</dcterms:modified>
</cp:coreProperties>
</file>

<file path=docProps/thumbnail.jpeg>
</file>